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322" r:id="rId6"/>
    <p:sldId id="260" r:id="rId7"/>
    <p:sldId id="261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81" r:id="rId18"/>
    <p:sldId id="275" r:id="rId19"/>
    <p:sldId id="273" r:id="rId20"/>
    <p:sldId id="274" r:id="rId21"/>
    <p:sldId id="276" r:id="rId22"/>
    <p:sldId id="278" r:id="rId23"/>
    <p:sldId id="279" r:id="rId24"/>
    <p:sldId id="280" r:id="rId25"/>
    <p:sldId id="282" r:id="rId26"/>
    <p:sldId id="328" r:id="rId27"/>
    <p:sldId id="329" r:id="rId28"/>
    <p:sldId id="320" r:id="rId29"/>
    <p:sldId id="319" r:id="rId30"/>
    <p:sldId id="327" r:id="rId31"/>
    <p:sldId id="283" r:id="rId32"/>
    <p:sldId id="284" r:id="rId33"/>
    <p:sldId id="286" r:id="rId34"/>
    <p:sldId id="285" r:id="rId35"/>
    <p:sldId id="306" r:id="rId36"/>
    <p:sldId id="330" r:id="rId37"/>
    <p:sldId id="288" r:id="rId38"/>
    <p:sldId id="307" r:id="rId39"/>
    <p:sldId id="325" r:id="rId40"/>
    <p:sldId id="324" r:id="rId41"/>
    <p:sldId id="289" r:id="rId42"/>
    <p:sldId id="290" r:id="rId43"/>
    <p:sldId id="291" r:id="rId44"/>
    <p:sldId id="293" r:id="rId45"/>
    <p:sldId id="297" r:id="rId46"/>
    <p:sldId id="299" r:id="rId47"/>
    <p:sldId id="317" r:id="rId48"/>
    <p:sldId id="308" r:id="rId49"/>
    <p:sldId id="316" r:id="rId50"/>
    <p:sldId id="298" r:id="rId51"/>
    <p:sldId id="300" r:id="rId52"/>
    <p:sldId id="303" r:id="rId53"/>
    <p:sldId id="305" r:id="rId5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EF1D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884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2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90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54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74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231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493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3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52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69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563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A0BD2-E761-4538-BCA6-48948246FC98}" type="datetimeFigureOut">
              <a:rPr lang="zh-CN" altLang="en-US" smtClean="0"/>
              <a:t>2013/1/21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B2D30-5FCF-4B6B-81DB-AE67F4C0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3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4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4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5.wav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4.png"/><Relationship Id="rId4" Type="http://schemas.openxmlformats.org/officeDocument/2006/relationships/image" Target="../media/image1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5" Type="http://schemas.openxmlformats.org/officeDocument/2006/relationships/image" Target="../media/image4.png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4.pn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5" Type="http://schemas.openxmlformats.org/officeDocument/2006/relationships/image" Target="../media/image4.pn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5" Type="http://schemas.openxmlformats.org/officeDocument/2006/relationships/image" Target="../media/image4.png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5" Type="http://schemas.openxmlformats.org/officeDocument/2006/relationships/image" Target="../media/image4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5" Type="http://schemas.openxmlformats.org/officeDocument/2006/relationships/image" Target="../media/image4.png"/><Relationship Id="rId4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5.wav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5" Type="http://schemas.openxmlformats.org/officeDocument/2006/relationships/image" Target="../media/image4.png"/><Relationship Id="rId4" Type="http://schemas.openxmlformats.org/officeDocument/2006/relationships/image" Target="../media/image2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29.wav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5" Type="http://schemas.openxmlformats.org/officeDocument/2006/relationships/image" Target="../media/image2.pn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2" Type="http://schemas.microsoft.com/office/2007/relationships/media" Target="../media/media3.wav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5.gif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1.wav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5" Type="http://schemas.openxmlformats.org/officeDocument/2006/relationships/image" Target="../media/image2.png"/><Relationship Id="rId4" Type="http://schemas.openxmlformats.org/officeDocument/2006/relationships/image" Target="../media/image27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4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0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5.mp3"/><Relationship Id="rId1" Type="http://schemas.microsoft.com/office/2007/relationships/media" Target="../media/media35.mp3"/><Relationship Id="rId5" Type="http://schemas.openxmlformats.org/officeDocument/2006/relationships/image" Target="../media/image2.png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5" Type="http://schemas.openxmlformats.org/officeDocument/2006/relationships/image" Target="../media/image2.png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7.mp3"/><Relationship Id="rId1" Type="http://schemas.microsoft.com/office/2007/relationships/media" Target="../media/media37.mp3"/><Relationship Id="rId5" Type="http://schemas.openxmlformats.org/officeDocument/2006/relationships/image" Target="../media/image2.png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p3"/><Relationship Id="rId1" Type="http://schemas.microsoft.com/office/2007/relationships/media" Target="../media/media38.mp3"/><Relationship Id="rId6" Type="http://schemas.openxmlformats.org/officeDocument/2006/relationships/image" Target="../media/image2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9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p3"/><Relationship Id="rId1" Type="http://schemas.microsoft.com/office/2007/relationships/media" Target="../media/media40.mp3"/><Relationship Id="rId5" Type="http://schemas.openxmlformats.org/officeDocument/2006/relationships/image" Target="../media/image2.png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8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2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9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2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40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3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41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wav"/><Relationship Id="rId1" Type="http://schemas.microsoft.com/office/2007/relationships/media" Target="../media/media44.wav"/><Relationship Id="rId5" Type="http://schemas.openxmlformats.org/officeDocument/2006/relationships/image" Target="../media/image4.png"/><Relationship Id="rId4" Type="http://schemas.openxmlformats.org/officeDocument/2006/relationships/image" Target="../media/image42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wav"/><Relationship Id="rId1" Type="http://schemas.microsoft.com/office/2007/relationships/media" Target="../media/media45.wav"/><Relationship Id="rId5" Type="http://schemas.openxmlformats.org/officeDocument/2006/relationships/image" Target="../media/image4.png"/><Relationship Id="rId4" Type="http://schemas.openxmlformats.org/officeDocument/2006/relationships/image" Target="../media/image4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wav"/><Relationship Id="rId1" Type="http://schemas.microsoft.com/office/2007/relationships/media" Target="../media/media46.wav"/><Relationship Id="rId5" Type="http://schemas.openxmlformats.org/officeDocument/2006/relationships/image" Target="../media/image4.png"/><Relationship Id="rId4" Type="http://schemas.openxmlformats.org/officeDocument/2006/relationships/image" Target="../media/image44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wav"/><Relationship Id="rId1" Type="http://schemas.microsoft.com/office/2007/relationships/media" Target="../media/media47.wav"/><Relationship Id="rId5" Type="http://schemas.openxmlformats.org/officeDocument/2006/relationships/image" Target="../media/image2.png"/><Relationship Id="rId4" Type="http://schemas.openxmlformats.org/officeDocument/2006/relationships/image" Target="../media/image45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wav"/><Relationship Id="rId1" Type="http://schemas.microsoft.com/office/2007/relationships/media" Target="../media/media48.wav"/><Relationship Id="rId5" Type="http://schemas.openxmlformats.org/officeDocument/2006/relationships/image" Target="../media/image2.png"/><Relationship Id="rId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wav"/><Relationship Id="rId7" Type="http://schemas.openxmlformats.org/officeDocument/2006/relationships/image" Target="../media/image4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7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6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wav"/><Relationship Id="rId1" Type="http://schemas.microsoft.com/office/2007/relationships/media" Target="../media/media49.wav"/><Relationship Id="rId5" Type="http://schemas.openxmlformats.org/officeDocument/2006/relationships/image" Target="../media/image2.png"/><Relationship Id="rId4" Type="http://schemas.openxmlformats.org/officeDocument/2006/relationships/image" Target="../media/image47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wav"/><Relationship Id="rId1" Type="http://schemas.microsoft.com/office/2007/relationships/media" Target="../media/media50.wav"/><Relationship Id="rId5" Type="http://schemas.openxmlformats.org/officeDocument/2006/relationships/image" Target="../media/image2.png"/><Relationship Id="rId4" Type="http://schemas.openxmlformats.org/officeDocument/2006/relationships/image" Target="../media/image4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wav"/><Relationship Id="rId1" Type="http://schemas.microsoft.com/office/2007/relationships/media" Target="../media/media51.wav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2.wav"/><Relationship Id="rId1" Type="http://schemas.microsoft.com/office/2007/relationships/media" Target="../media/media52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4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4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4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206680" cy="2594719"/>
          </a:xfrm>
          <a:solidFill>
            <a:srgbClr val="FFFFFF">
              <a:alpha val="36863"/>
            </a:srgbClr>
          </a:solidFill>
        </p:spPr>
        <p:txBody>
          <a:bodyPr>
            <a:no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Causes of the Gulf War</a:t>
            </a:r>
            <a:endParaRPr lang="zh-CN" altLang="en-US" sz="9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6517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32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380"/>
    </mc:Choice>
    <mc:Fallback>
      <p:transition spd="slow" advClick="0" advTm="63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  <p14:stopEvt time="638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95536" y="188640"/>
            <a:ext cx="8206680" cy="2594719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Before Iran-Iraq War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026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75780"/>
            <a:ext cx="1924093" cy="246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3995936" y="1485999"/>
            <a:ext cx="3168352" cy="2447057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4" y="4791073"/>
            <a:ext cx="1614465" cy="206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61" y="3212976"/>
            <a:ext cx="1495425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597" y="3491356"/>
            <a:ext cx="1495425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623" y="4448619"/>
            <a:ext cx="1890942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022" y="1900453"/>
            <a:ext cx="1922194" cy="246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966" y="5127502"/>
            <a:ext cx="1351682" cy="173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37373" y="59927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0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1000"/>
    </mc:Choice>
    <mc:Fallback>
      <p:transition spd="slow" advClick="0" advTm="2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323528" y="3645024"/>
            <a:ext cx="8640960" cy="2952328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Kuwait + Saudi Arabia</a:t>
            </a:r>
            <a:endParaRPr lang="zh-CN" altLang="en-US" sz="8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987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10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 txBox="1">
            <a:spLocks/>
          </p:cNvSpPr>
          <p:nvPr/>
        </p:nvSpPr>
        <p:spPr>
          <a:xfrm>
            <a:off x="380193" y="3573016"/>
            <a:ext cx="8206680" cy="2594719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$80 billion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0193" y="61677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80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95536" y="188640"/>
            <a:ext cx="8206680" cy="2594719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After Iran-Iraq War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026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75780"/>
            <a:ext cx="1924093" cy="246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3995936" y="1485999"/>
            <a:ext cx="3168352" cy="2447057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4" y="4791073"/>
            <a:ext cx="1614465" cy="206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61" y="3212976"/>
            <a:ext cx="1495425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597" y="3491356"/>
            <a:ext cx="1495425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623" y="4448619"/>
            <a:ext cx="1890942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022" y="1900453"/>
            <a:ext cx="1922194" cy="246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money-top10.com/Data/Sites/1/Money/Money%20Affil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966" y="5127502"/>
            <a:ext cx="1351682" cy="173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95410" y="59534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6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400"/>
    </mc:Choice>
    <mc:Fallback>
      <p:transition spd="slow" advClick="0" advTm="5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55576" y="1052736"/>
            <a:ext cx="7990656" cy="4392488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Owe Saudi Arabia + Kuwait…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428.721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9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400"/>
    </mc:Choice>
    <mc:Fallback>
      <p:transition spd="slow" advClick="0" advTm="6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3645024"/>
            <a:ext cx="8206680" cy="2594719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With INTEREST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783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276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58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Iraq =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12290" name="Picture 2" descr="http://blog.michelebergh.com/wp-content/uploads/2012/09/frustration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3816424" cy="52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99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7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860"/>
    </mc:Choice>
    <mc:Fallback>
      <p:transition spd="slow" advClick="0" advTm="2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308304" y="5445224"/>
            <a:ext cx="1581944" cy="1224136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00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+</a:t>
            </a:r>
            <a:endParaRPr lang="zh-CN" altLang="en-US" sz="10000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227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52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430"/>
    </mc:Choice>
    <mc:Fallback>
      <p:transition spd="slow" advClick="0" advTm="64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66339" y="116632"/>
            <a:ext cx="8206680" cy="2594719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Iran-Iraq War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5" name="&quot;No&quot; Symbol 4"/>
          <p:cNvSpPr/>
          <p:nvPr/>
        </p:nvSpPr>
        <p:spPr>
          <a:xfrm>
            <a:off x="9144000" y="2819822"/>
            <a:ext cx="2880320" cy="2880320"/>
          </a:xfrm>
          <a:prstGeom prst="noSmoking">
            <a:avLst/>
          </a:prstGeom>
          <a:solidFill>
            <a:srgbClr val="FF0000">
              <a:alpha val="96863"/>
            </a:srgb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6339" y="5700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16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350"/>
    </mc:Choice>
    <mc:Fallback>
      <p:transition spd="slow" advClick="0" advTm="5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25 -0.02662 C -0.12344 -0.02893 -0.14046 -0.02777 -0.1573 -0.03333 C -0.1599 -0.03379 -0.17518 -0.06018 -0.17848 -0.06435 C -0.18698 -0.07546 -0.19723 -0.08518 -0.20591 -0.0949 C -0.23785 -0.12893 -0.2691 -0.14351 -0.30313 -0.15023 C -0.33473 -0.16851 -0.28542 -0.14189 -0.35157 -0.16296 C -0.37709 -0.17037 -0.40209 -0.19421 -0.42744 -0.20578 C -0.45799 -0.24375 -0.49046 -0.27314 -0.52275 -0.29884 C -0.53143 -0.30555 -0.54237 -0.32731 -0.55174 -0.33009 C -0.56268 -0.33333 -0.57379 -0.33402 -0.58455 -0.33611 C -0.59653 -0.34791 -0.58872 -0.33958 -0.60799 -0.36111 C -0.61737 -0.37083 -0.63733 -0.37361 -0.63733 -0.37222 C -0.6658 -0.40462 -0.69862 -0.40462 -0.7283 -0.40462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</p:bldLst>
  </p:timing>
  <p:extLst>
    <p:ext uri="{E180D4A7-C9FB-4DFB-919C-405C955672EB}">
      <p14:showEvtLst xmlns:p14="http://schemas.microsoft.com/office/powerpoint/2010/main">
        <p14:playEvt time="1465" objId="2"/>
        <p14:stopEvt time="11054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05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600"/>
    </mc:Choice>
    <mc:Fallback>
      <p:transition spd="slow" advClick="0" advTm="9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Iraq =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12290" name="Picture 2" descr="http://blog.michelebergh.com/wp-content/uploads/2012/09/frustration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3816424" cy="52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9727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5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450"/>
    </mc:Choice>
    <mc:Fallback>
      <p:transition spd="slow" advClick="0" advTm="15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dirjournal.com/internet-journal/wp-content/uploads/2009/08/wiki-thie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55054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07504" y="188640"/>
            <a:ext cx="8928992" cy="202330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During Iran-Iraq War</a:t>
            </a:r>
            <a:endParaRPr lang="zh-CN" altLang="en-US" sz="7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19672" y="2586080"/>
            <a:ext cx="648072" cy="504056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42463" y="2183431"/>
            <a:ext cx="1364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Bernard MT Condensed" pitchFamily="18" charset="0"/>
              </a:rPr>
              <a:t>Kuwait</a:t>
            </a:r>
            <a:endParaRPr lang="zh-CN" altLang="en-US" dirty="0">
              <a:latin typeface="Bernard MT Condensed" pitchFamily="18" charset="0"/>
            </a:endParaRPr>
          </a:p>
        </p:txBody>
      </p:sp>
      <p:cxnSp>
        <p:nvCxnSpPr>
          <p:cNvPr id="9" name="Straight Arrow Connector 8"/>
          <p:cNvCxnSpPr>
            <a:endCxn id="13" idx="3"/>
          </p:cNvCxnSpPr>
          <p:nvPr/>
        </p:nvCxnSpPr>
        <p:spPr>
          <a:xfrm flipH="1">
            <a:off x="5253831" y="1700808"/>
            <a:ext cx="758329" cy="1321966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889813" y="2838108"/>
            <a:ext cx="1364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Bernard MT Condensed" pitchFamily="18" charset="0"/>
              </a:rPr>
              <a:t>900 miles²</a:t>
            </a:r>
            <a:endParaRPr lang="zh-CN" altLang="en-US" dirty="0"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876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9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550"/>
    </mc:Choice>
    <mc:Fallback>
      <p:transition spd="slow" advClick="0" advTm="9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7504" y="188640"/>
            <a:ext cx="8928992" cy="202330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Rumaila</a:t>
            </a:r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Oil fields</a:t>
            </a:r>
            <a:endParaRPr lang="zh-CN" altLang="en-US" sz="7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71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480"/>
    </mc:Choice>
    <mc:Fallback>
      <p:transition spd="slow" advClick="0" advTm="6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507.259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55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50"/>
    </mc:Choice>
    <mc:Fallback>
      <p:transition spd="slow" advClick="0" advTm="6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Iraq =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12290" name="Picture 2" descr="http://blog.michelebergh.com/wp-content/uploads/2012/09/frustration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3816424" cy="52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0336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89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370"/>
    </mc:Choice>
    <mc:Fallback>
      <p:transition spd="slow" advClick="0" advTm="30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cincinnati.com/iraq/factsheets/img/kuwait_zoom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9177"/>
            <a:ext cx="8208912" cy="643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6180081" y="692696"/>
            <a:ext cx="1512168" cy="15841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23528" y="4617965"/>
            <a:ext cx="7992888" cy="209066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Iraq fails to get </a:t>
            </a:r>
            <a:r>
              <a:rPr lang="en-US" altLang="zh-CN" sz="8000" dirty="0" err="1">
                <a:latin typeface="Bernard MT Condensed" pitchFamily="18" charset="0"/>
              </a:rPr>
              <a:t>Bubiyan</a:t>
            </a:r>
            <a:r>
              <a:rPr lang="en-US" altLang="zh-CN" sz="8000" dirty="0">
                <a:latin typeface="Bernard MT Condensed" pitchFamily="18" charset="0"/>
              </a:rPr>
              <a:t> and </a:t>
            </a:r>
            <a:r>
              <a:rPr lang="en-US" altLang="zh-CN" sz="8000" dirty="0" err="1">
                <a:latin typeface="Bernard MT Condensed" pitchFamily="18" charset="0"/>
              </a:rPr>
              <a:t>Warba</a:t>
            </a:r>
            <a:endParaRPr lang="zh-CN" altLang="en-US" sz="7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71656" y="62137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59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600"/>
    </mc:Choice>
    <mc:Fallback>
      <p:transition spd="slow" advClick="0" advTm="5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Iraq =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12290" name="Picture 2" descr="http://blog.michelebergh.com/wp-content/uploads/2012/09/frustration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3816424" cy="520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60073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29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2860"/>
    </mc:Choice>
    <mc:Fallback>
      <p:transition spd="slow" advClick="0" advTm="32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dn.memegenerator.net/instances/400x/203574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24461"/>
            <a:ext cx="4376915" cy="512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USA + UK=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53.560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72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600"/>
    </mc:Choice>
    <mc:Fallback>
      <p:transition spd="slow" advClick="0" advTm="9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hedossier.info/maps_charts/iraq-oilfields-facilities-19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7236296" cy="681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3240360" cy="1143000"/>
          </a:xfrm>
        </p:spPr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20%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7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130"/>
    </mc:Choice>
    <mc:Fallback>
      <p:transition spd="slow" advClick="0" advTm="7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9552" y="3143329"/>
            <a:ext cx="8206680" cy="2594719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Iraq War</a:t>
            </a:r>
            <a:endParaRPr lang="zh-CN" altLang="en-US" sz="9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" name="&quot;No&quot; Symbol 3"/>
          <p:cNvSpPr/>
          <p:nvPr/>
        </p:nvSpPr>
        <p:spPr>
          <a:xfrm>
            <a:off x="9144000" y="2819822"/>
            <a:ext cx="2880320" cy="2880320"/>
          </a:xfrm>
          <a:prstGeom prst="noSmoking">
            <a:avLst/>
          </a:prstGeom>
          <a:solidFill>
            <a:srgbClr val="FF0000">
              <a:alpha val="96863"/>
            </a:srgb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476672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Bernard MT Condensed" pitchFamily="18" charset="0"/>
              </a:rPr>
              <a:t>2003</a:t>
            </a:r>
            <a:endParaRPr lang="zh-CN" altLang="en-US" sz="8000" dirty="0">
              <a:latin typeface="Bernard MT Condensed" pitchFamily="18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594928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585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782"/>
    </mc:Choice>
    <mc:Fallback>
      <p:transition spd="slow" advClick="0" advTm="1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0.06806 C -0.03785 0.06783 -0.05573 0.06783 -0.07327 0.06737 C -0.07605 0.06737 -0.09219 0.06505 -0.09566 0.06482 C -0.10452 0.06389 -0.11528 0.06297 -0.12448 0.06227 C -0.15799 0.05926 -0.1908 0.05811 -0.22657 0.05764 C -0.25973 0.05602 -0.20799 0.05834 -0.27744 0.05649 C -0.30434 0.05579 -0.33056 0.05394 -0.35712 0.05301 C -0.38924 0.04977 -0.42344 0.04723 -0.4573 0.04514 C -0.4665 0.04445 -0.47796 0.04283 -0.48785 0.0426 C -0.49931 0.04213 -0.51094 0.04213 -0.52223 0.0419 C -0.5349 0.04098 -0.52674 0.04167 -0.54688 0.03982 C -0.55678 0.03913 -0.57778 0.03889 -0.57778 0.03889 C -0.60764 0.03635 -0.64219 0.03635 -0.67327 0.03635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91" y="-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0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://kenoath.files.wordpress.com/2008/08/dependancy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http://image.internetautoguide.com/f/gas-prices/americas-dependence-on-foreign-oil-reality-check/26432623/us-foreign-oil-dependen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15" y="168275"/>
            <a:ext cx="7983132" cy="631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363939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Bernard MT Condensed" pitchFamily="18" charset="0"/>
              </a:rPr>
              <a:t>10%</a:t>
            </a:r>
            <a:r>
              <a:rPr lang="en-US" altLang="zh-CN" sz="4800" dirty="0" smtClean="0">
                <a:latin typeface="Bernard MT Condensed" pitchFamily="18" charset="0"/>
                <a:sym typeface="Wingdings" pitchFamily="2" charset="2"/>
              </a:rPr>
              <a:t> 25 %</a:t>
            </a:r>
            <a:endParaRPr lang="zh-CN" altLang="en-US" sz="4800" dirty="0">
              <a:latin typeface="Bernard MT Condensed" pitchFamily="18" charset="0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62.761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0215" y="62691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3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8330"/>
    </mc:Choice>
    <mc:Fallback>
      <p:transition spd="slow" advClick="0" advTm="18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spirit21.co.uk/wp-content/uploads/2010/10/talk_politics_free_hand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5976664" cy="640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4788024" y="1988840"/>
            <a:ext cx="2016224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Mem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8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120"/>
    </mc:Choice>
    <mc:Fallback>
      <p:transition spd="slow" advClick="0" advTm="4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07504" y="476672"/>
            <a:ext cx="8928992" cy="202330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Collapse of USSR</a:t>
            </a:r>
            <a:endParaRPr lang="zh-CN" altLang="en-US" sz="7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4" name="Memo (3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518.384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422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290"/>
    </mc:Choice>
    <mc:Fallback>
      <p:transition spd="slow" advClick="0" advTm="3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Iraq =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23554" name="Picture 2" descr="http://profile.ak.fbcdn.net/hprofile-ak-prn1/41607_148582878517841_6759666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999" y="1844824"/>
            <a:ext cx="3384376" cy="424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emo (3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97.988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4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08" y="4653136"/>
            <a:ext cx="8928992" cy="202330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Free!</a:t>
            </a:r>
          </a:p>
        </p:txBody>
      </p:sp>
      <p:pic>
        <p:nvPicPr>
          <p:cNvPr id="2" name="Memo (4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373.964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73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460"/>
    </mc:Choice>
    <mc:Fallback>
      <p:transition spd="slow" advClick="0" advTm="8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biconet.com/traps/GIFs/LargeRaccoonTrap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6" y="233682"/>
            <a:ext cx="8877914" cy="668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emo (5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1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330"/>
    </mc:Choice>
    <mc:Fallback>
      <p:transition spd="slow" advClick="0" advTm="12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After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27650" name="Picture 2" descr="http://www.english-online.at/history/vietnam-war/vietnam-war-prote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4248472" cy="323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3528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Bernard MT Condensed" pitchFamily="18" charset="0"/>
              </a:rPr>
              <a:t>America </a:t>
            </a:r>
            <a:r>
              <a:rPr lang="en-US" altLang="zh-CN" dirty="0" smtClean="0">
                <a:latin typeface="Bernard MT Condensed" pitchFamily="18" charset="0"/>
              </a:rPr>
              <a:t>wants </a:t>
            </a:r>
            <a:r>
              <a:rPr lang="en-US" altLang="zh-CN" dirty="0" smtClean="0">
                <a:latin typeface="Bernard MT Condensed" pitchFamily="18" charset="0"/>
              </a:rPr>
              <a:t>to…</a:t>
            </a:r>
            <a:endParaRPr lang="zh-CN" altLang="en-US" dirty="0">
              <a:latin typeface="Bernard MT Condensed" pitchFamily="18" charset="0"/>
            </a:endParaRPr>
          </a:p>
        </p:txBody>
      </p:sp>
      <p:pic>
        <p:nvPicPr>
          <p:cNvPr id="3" name="Memo (6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59447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3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630"/>
    </mc:Choice>
    <mc:Fallback>
      <p:transition spd="slow" advClick="0" advTm="9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9800" dirty="0" smtClean="0">
                <a:latin typeface="Bernard MT Condensed" pitchFamily="18" charset="0"/>
              </a:rPr>
              <a:t>After</a:t>
            </a:r>
            <a:endParaRPr lang="zh-CN" altLang="en-US" sz="9800" dirty="0">
              <a:latin typeface="Bernard MT Condensed" pitchFamily="18" charset="0"/>
            </a:endParaRPr>
          </a:p>
        </p:txBody>
      </p:sp>
      <p:pic>
        <p:nvPicPr>
          <p:cNvPr id="27652" name="Picture 4" descr="http://www.warrelics.eu/forum/military_photos/world-steel-helmets/89451d1268494974t-can-you-id-helmets-used-these-iranian-soldiers-iran_iraq_war_turquoise_5-7927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193138" cy="357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3528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Bernard MT Condensed" pitchFamily="18" charset="0"/>
              </a:rPr>
              <a:t>Saddam wants </a:t>
            </a:r>
            <a:r>
              <a:rPr lang="en-US" altLang="zh-CN" dirty="0" smtClean="0">
                <a:latin typeface="Bernard MT Condensed" pitchFamily="18" charset="0"/>
              </a:rPr>
              <a:t>to…</a:t>
            </a:r>
            <a:endParaRPr lang="zh-CN" altLang="en-US" dirty="0">
              <a:latin typeface="Bernard MT Condensed" pitchFamily="18" charset="0"/>
            </a:endParaRPr>
          </a:p>
        </p:txBody>
      </p:sp>
      <p:pic>
        <p:nvPicPr>
          <p:cNvPr id="4" name="Memo (7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56399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35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30"/>
    </mc:Choice>
    <mc:Fallback>
      <p:transition spd="slow" advTm="82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4.bp.blogspot.com/-3c0DuGX7zNg/TznwAmoo-xI/AAAAAAAABP8/EiAN_ESOh8M/s400/saddam+-+middle+east+on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20" y="2501814"/>
            <a:ext cx="5717325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loud Callout 2"/>
          <p:cNvSpPr/>
          <p:nvPr/>
        </p:nvSpPr>
        <p:spPr>
          <a:xfrm>
            <a:off x="4784725" y="0"/>
            <a:ext cx="4360941" cy="2852936"/>
          </a:xfrm>
          <a:prstGeom prst="cloudCallout">
            <a:avLst>
              <a:gd name="adj1" fmla="val -50017"/>
              <a:gd name="adj2" fmla="val 577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012" name="Picture 4" descr="http://tommcmahon.typepad.com/.a/6a00d834515db069e201157102c9cc970c-800wi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51288" y="548680"/>
            <a:ext cx="2264325" cy="15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emo (8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6416" y="5852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19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30"/>
    </mc:Choice>
    <mc:Fallback>
      <p:transition spd="slow" advClick="0" advTm="3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blogimg.goo.ne.jp/user_image/77/60/5191fdd70f70eb571daf33707a70ac5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700808"/>
            <a:ext cx="426447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5143903" y="474347"/>
            <a:ext cx="3816424" cy="2376264"/>
            <a:chOff x="467544" y="332656"/>
            <a:chExt cx="3816424" cy="2376264"/>
          </a:xfrm>
        </p:grpSpPr>
        <p:sp>
          <p:nvSpPr>
            <p:cNvPr id="3" name="Rounded Rectangular Callout 2"/>
            <p:cNvSpPr/>
            <p:nvPr/>
          </p:nvSpPr>
          <p:spPr>
            <a:xfrm>
              <a:off x="467544" y="332656"/>
              <a:ext cx="3816424" cy="2376264"/>
            </a:xfrm>
            <a:prstGeom prst="wedgeRoundRectCallout">
              <a:avLst>
                <a:gd name="adj1" fmla="val -52075"/>
                <a:gd name="adj2" fmla="val 70305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55576" y="474347"/>
              <a:ext cx="324036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Bookman Old Style" pitchFamily="18" charset="0"/>
                </a:rPr>
                <a:t>“We have no opinion on…conflicts like your border disagreement with Kuwait”</a:t>
              </a:r>
              <a:endParaRPr lang="zh-CN" altLang="en-US" sz="2400" dirty="0">
                <a:latin typeface="Bookman Old Style" pitchFamily="18" charset="0"/>
              </a:endParaRPr>
            </a:p>
          </p:txBody>
        </p:sp>
      </p:grpSp>
      <p:sp>
        <p:nvSpPr>
          <p:cNvPr id="9" name="Title 1"/>
          <p:cNvSpPr txBox="1">
            <a:spLocks/>
          </p:cNvSpPr>
          <p:nvPr/>
        </p:nvSpPr>
        <p:spPr>
          <a:xfrm>
            <a:off x="0" y="474347"/>
            <a:ext cx="5143903" cy="83163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April </a:t>
            </a:r>
            <a:r>
              <a:rPr lang="en-US" altLang="zh-CN" sz="7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Glaspie</a:t>
            </a:r>
            <a:endParaRPr lang="en-US" altLang="zh-CN" sz="7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5" name="Memo (9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24.647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8767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6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1010"/>
    </mc:Choice>
    <mc:Fallback>
      <p:transition spd="slow" advClick="0" advTm="110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476672"/>
            <a:ext cx="8206680" cy="2049552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This one!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7504" y="3429000"/>
            <a:ext cx="4103340" cy="1329472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Aug 2</a:t>
            </a:r>
            <a:r>
              <a:rPr lang="en-US" altLang="zh-CN" sz="45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nd</a:t>
            </a:r>
            <a:r>
              <a:rPr lang="en-US" altLang="zh-CN" sz="4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</a:t>
            </a:r>
            <a:r>
              <a:rPr lang="en-US" altLang="zh-CN" sz="4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1990- </a:t>
            </a:r>
            <a:r>
              <a:rPr lang="en-US" altLang="zh-CN" sz="4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28</a:t>
            </a:r>
            <a:r>
              <a:rPr lang="en-US" altLang="zh-CN" sz="45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th</a:t>
            </a:r>
            <a:r>
              <a:rPr lang="en-US" altLang="zh-CN" sz="4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Feb 1991</a:t>
            </a:r>
            <a:endParaRPr lang="zh-CN" altLang="en-US" sz="4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6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.ytimg.com/vi/RnXFaZfEnIw/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2816"/>
            <a:ext cx="576063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467544" y="332656"/>
            <a:ext cx="3816424" cy="2376264"/>
          </a:xfrm>
          <a:prstGeom prst="wedgeRoundRectCallout">
            <a:avLst>
              <a:gd name="adj1" fmla="val 55743"/>
              <a:gd name="adj2" fmla="val 662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55576" y="474347"/>
            <a:ext cx="32403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 smtClean="0">
                <a:latin typeface="Bookman Old Style" pitchFamily="18" charset="0"/>
              </a:rPr>
              <a:t>“The </a:t>
            </a:r>
            <a:r>
              <a:rPr lang="en-US" altLang="zh-CN" sz="2600" dirty="0">
                <a:latin typeface="Bookman Old Style" pitchFamily="18" charset="0"/>
              </a:rPr>
              <a:t>United States was not obligated to come to Kuwait's aid if it were </a:t>
            </a:r>
            <a:r>
              <a:rPr lang="en-US" altLang="zh-CN" sz="2600" dirty="0" smtClean="0">
                <a:latin typeface="Bookman Old Style" pitchFamily="18" charset="0"/>
              </a:rPr>
              <a:t>attacked”</a:t>
            </a:r>
            <a:endParaRPr lang="zh-CN" altLang="en-US" sz="2600" dirty="0">
              <a:latin typeface="Bookman Old Style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3284" y="6093296"/>
            <a:ext cx="8208911" cy="59937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1 Week before invasion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75228" y="512337"/>
            <a:ext cx="4853786" cy="83163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John Kelly</a:t>
            </a:r>
          </a:p>
        </p:txBody>
      </p:sp>
      <p:pic>
        <p:nvPicPr>
          <p:cNvPr id="7" name="Memo (10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9859" y="60511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59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700"/>
    </mc:Choice>
    <mc:Fallback>
      <p:transition spd="slow" advClick="0" advTm="12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08" y="4653136"/>
            <a:ext cx="8928992" cy="202330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Pew </a:t>
            </a:r>
            <a:r>
              <a:rPr lang="en-US" altLang="zh-CN" sz="7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pew</a:t>
            </a:r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</a:t>
            </a:r>
            <a:r>
              <a:rPr lang="en-US" altLang="zh-CN" sz="7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pew</a:t>
            </a:r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!</a:t>
            </a:r>
          </a:p>
        </p:txBody>
      </p:sp>
      <p:pic>
        <p:nvPicPr>
          <p:cNvPr id="4" name="Memo (2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26.74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400"/>
    </mc:Choice>
    <mc:Fallback>
      <p:transition spd="slow" advClick="0" advTm="2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08" y="4653136"/>
            <a:ext cx="8928992" cy="202330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Saddam’s army 4</a:t>
            </a:r>
            <a:r>
              <a:rPr lang="en-US" altLang="zh-CN" sz="7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th</a:t>
            </a:r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largest +</a:t>
            </a:r>
          </a:p>
        </p:txBody>
      </p:sp>
      <p:pic>
        <p:nvPicPr>
          <p:cNvPr id="4" name="Memo (12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303.59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7271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41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40"/>
    </mc:Choice>
    <mc:Fallback>
      <p:transition spd="slow" advTm="8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971234" y="404665"/>
            <a:ext cx="3024336" cy="792088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Iraq=</a:t>
            </a:r>
            <a:endParaRPr lang="zh-CN" altLang="en-US" sz="7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4" name="Memo (12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541.40799999999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4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0"/>
    </mc:Choice>
    <mc:Fallback>
      <p:transition spd="slow" advTm="2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15008" y="4653136"/>
            <a:ext cx="8928992" cy="2023307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Increased US naval actions</a:t>
            </a:r>
          </a:p>
        </p:txBody>
      </p:sp>
      <p:pic>
        <p:nvPicPr>
          <p:cNvPr id="2" name="Memo (13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82.045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17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280"/>
    </mc:Choice>
    <mc:Fallback>
      <p:transition spd="slow" advClick="0" advTm="7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99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170"/>
    </mc:Choice>
    <mc:Fallback>
      <p:transition spd="slow" advClick="0" advTm="4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biography.com/imported/images/Biography/Images/Profiles/H/Saddam-Hussein-9347918-1-4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908720"/>
            <a:ext cx="4968551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loud Callout 1"/>
          <p:cNvSpPr/>
          <p:nvPr/>
        </p:nvSpPr>
        <p:spPr>
          <a:xfrm>
            <a:off x="4716016" y="404664"/>
            <a:ext cx="4427984" cy="2160240"/>
          </a:xfrm>
          <a:prstGeom prst="cloudCallout">
            <a:avLst>
              <a:gd name="adj1" fmla="val -57754"/>
              <a:gd name="adj2" fmla="val 39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633864" y="1207785"/>
            <a:ext cx="25922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latin typeface="Bernard MT Condensed" pitchFamily="18" charset="0"/>
              </a:rPr>
              <a:t>Kuwait = Iraq</a:t>
            </a:r>
            <a:endParaRPr lang="zh-CN" altLang="en-US" sz="3000" dirty="0">
              <a:latin typeface="Bernard MT Condensed" pitchFamily="18" charset="0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5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las.ufl.edu/users/oren/Ottoman%20Empire,%20declin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567"/>
            <a:ext cx="9220498" cy="641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95536" y="4695"/>
            <a:ext cx="7992888" cy="209066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Ottoman Empire</a:t>
            </a:r>
            <a:endParaRPr lang="zh-CN" altLang="en-US" sz="9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452320" y="5733256"/>
            <a:ext cx="936104" cy="6480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8150772" y="5013176"/>
            <a:ext cx="993228" cy="66456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9949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6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500"/>
    </mc:Choice>
    <mc:Fallback>
      <p:transition spd="slow" advClick="0" advTm="8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2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70"/>
    </mc:Choice>
    <mc:Fallback>
      <p:transition spd="slow" advTm="74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uhcg.org/Lost-10-Tribes/British-Empire-19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79" y="764704"/>
            <a:ext cx="9160531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4932040" y="2348880"/>
            <a:ext cx="648072" cy="648072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436096" y="1772816"/>
            <a:ext cx="1548172" cy="9001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0725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61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55776" y="6186055"/>
            <a:ext cx="609600" cy="6096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3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23528" y="4617965"/>
            <a:ext cx="7992888" cy="209066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Kuwait independence 1961</a:t>
            </a:r>
            <a:endParaRPr lang="zh-CN" altLang="en-US" sz="7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990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57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60"/>
    </mc:Choice>
    <mc:Fallback>
      <p:transition spd="slow" advClick="0" advTm="7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67544" y="188640"/>
            <a:ext cx="7992888" cy="209066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Kuwait =</a:t>
            </a:r>
            <a:endParaRPr lang="zh-CN" altLang="en-US" sz="7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38914" name="Picture 2" descr="http://mommasaid.net/wp-content/uploads/2012/03/humilia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5904656" cy="39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9030"/>
    </mc:Choice>
    <mc:Fallback>
      <p:transition spd="slow" advClick="0" advTm="19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en-US" altLang="zh-CN" sz="6600" dirty="0" smtClean="0">
                <a:latin typeface="Bernard MT Condensed" pitchFamily="18" charset="0"/>
              </a:rPr>
              <a:t>Summary</a:t>
            </a:r>
            <a:endParaRPr lang="zh-CN" altLang="en-US" sz="6600" dirty="0"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FF">
              <a:alpha val="54118"/>
            </a:srgbClr>
          </a:solidFill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Iran Iraq war </a:t>
            </a:r>
            <a:r>
              <a:rPr lang="en-US" altLang="zh-CN" dirty="0" smtClean="0">
                <a:latin typeface="Bernard MT Condensed" pitchFamily="18" charset="0"/>
              </a:rPr>
              <a:t>debt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Bernard MT Condensed" pitchFamily="18" charset="0"/>
              </a:rPr>
              <a:t>Oil</a:t>
            </a:r>
            <a:r>
              <a:rPr lang="en-US" altLang="zh-CN" dirty="0" smtClean="0">
                <a:latin typeface="Bernard MT Condensed" pitchFamily="18" charset="0"/>
              </a:rPr>
              <a:t> </a:t>
            </a:r>
            <a:r>
              <a:rPr lang="en-US" altLang="zh-CN" dirty="0" smtClean="0">
                <a:latin typeface="Bernard MT Condensed" pitchFamily="18" charset="0"/>
              </a:rPr>
              <a:t>prices </a:t>
            </a:r>
            <a:r>
              <a:rPr lang="en-US" altLang="zh-CN" dirty="0" smtClean="0">
                <a:latin typeface="Bernard MT Condensed" pitchFamily="18" charset="0"/>
              </a:rPr>
              <a:t>rise </a:t>
            </a:r>
          </a:p>
          <a:p>
            <a:r>
              <a:rPr lang="en-US" altLang="zh-CN" dirty="0" smtClean="0">
                <a:latin typeface="Bernard MT Condensed" pitchFamily="18" charset="0"/>
              </a:rPr>
              <a:t>Prior involvement of </a:t>
            </a:r>
            <a:r>
              <a:rPr lang="en-US" altLang="zh-CN" dirty="0" smtClean="0">
                <a:solidFill>
                  <a:srgbClr val="FF0000"/>
                </a:solidFill>
                <a:latin typeface="Bernard MT Condensed" pitchFamily="18" charset="0"/>
              </a:rPr>
              <a:t>USA</a:t>
            </a:r>
          </a:p>
          <a:p>
            <a:r>
              <a:rPr lang="en-US" altLang="zh-CN" dirty="0" smtClean="0">
                <a:latin typeface="Bernard MT Condensed" pitchFamily="18" charset="0"/>
              </a:rPr>
              <a:t>Western world’s </a:t>
            </a:r>
            <a:r>
              <a:rPr lang="en-US" altLang="zh-CN" dirty="0" smtClean="0">
                <a:solidFill>
                  <a:srgbClr val="FF0000"/>
                </a:solidFill>
                <a:latin typeface="Bernard MT Condensed" pitchFamily="18" charset="0"/>
              </a:rPr>
              <a:t>dependency</a:t>
            </a:r>
            <a:r>
              <a:rPr lang="en-US" altLang="zh-CN" dirty="0" smtClean="0">
                <a:latin typeface="Bernard MT Condensed" pitchFamily="18" charset="0"/>
              </a:rPr>
              <a:t> on </a:t>
            </a:r>
            <a:r>
              <a:rPr lang="en-US" altLang="zh-CN" dirty="0" smtClean="0">
                <a:latin typeface="Bernard MT Condensed" pitchFamily="18" charset="0"/>
              </a:rPr>
              <a:t>oil</a:t>
            </a:r>
            <a:endParaRPr lang="en-US" altLang="zh-CN" dirty="0" smtClean="0">
              <a:latin typeface="Bernard MT Condensed" pitchFamily="18" charset="0"/>
            </a:endParaRPr>
          </a:p>
          <a:p>
            <a:r>
              <a:rPr lang="en-US" altLang="zh-CN" dirty="0" smtClean="0">
                <a:latin typeface="Bernard MT Condensed" pitchFamily="18" charset="0"/>
              </a:rPr>
              <a:t>Collapse of </a:t>
            </a:r>
            <a:r>
              <a:rPr lang="en-US" altLang="zh-CN" dirty="0" smtClean="0">
                <a:solidFill>
                  <a:srgbClr val="FF0000"/>
                </a:solidFill>
                <a:latin typeface="Bernard MT Condensed" pitchFamily="18" charset="0"/>
              </a:rPr>
              <a:t>USSR</a:t>
            </a:r>
          </a:p>
          <a:p>
            <a:r>
              <a:rPr lang="en-US" altLang="zh-CN" dirty="0" smtClean="0">
                <a:latin typeface="Bernard MT Condensed" pitchFamily="18" charset="0"/>
              </a:rPr>
              <a:t>USA + Saddam want to </a:t>
            </a:r>
            <a:r>
              <a:rPr lang="en-US" altLang="zh-CN" dirty="0" smtClean="0">
                <a:solidFill>
                  <a:srgbClr val="FF0000"/>
                </a:solidFill>
                <a:latin typeface="Bernard MT Condensed" pitchFamily="18" charset="0"/>
              </a:rPr>
              <a:t>prove themselves</a:t>
            </a:r>
          </a:p>
          <a:p>
            <a:r>
              <a:rPr lang="en-US" altLang="zh-CN" dirty="0" smtClean="0">
                <a:latin typeface="Bernard MT Condensed" pitchFamily="18" charset="0"/>
              </a:rPr>
              <a:t>Saddam has </a:t>
            </a:r>
            <a:r>
              <a:rPr lang="en-US" altLang="zh-CN" dirty="0" smtClean="0">
                <a:solidFill>
                  <a:srgbClr val="FF0000"/>
                </a:solidFill>
                <a:latin typeface="Bernard MT Condensed" pitchFamily="18" charset="0"/>
              </a:rPr>
              <a:t>strong army</a:t>
            </a:r>
          </a:p>
          <a:p>
            <a:r>
              <a:rPr lang="en-US" altLang="zh-CN" dirty="0" smtClean="0">
                <a:latin typeface="Bernard MT Condensed" pitchFamily="18" charset="0"/>
              </a:rPr>
              <a:t>Iraq believes Kuwait </a:t>
            </a:r>
            <a:r>
              <a:rPr lang="en-US" altLang="zh-CN" dirty="0" smtClean="0">
                <a:solidFill>
                  <a:srgbClr val="FF0000"/>
                </a:solidFill>
                <a:latin typeface="Bernard MT Condensed" pitchFamily="18" charset="0"/>
              </a:rPr>
              <a:t>belongs</a:t>
            </a:r>
            <a:r>
              <a:rPr lang="en-US" altLang="zh-CN" dirty="0" smtClean="0">
                <a:latin typeface="Bernard MT Condensed" pitchFamily="18" charset="0"/>
              </a:rPr>
              <a:t> to them</a:t>
            </a:r>
            <a:endParaRPr lang="zh-CN" altLang="en-US" dirty="0">
              <a:latin typeface="Bernard MT Condensed" pitchFamily="18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27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85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15616" y="52292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dirty="0" smtClean="0">
                <a:latin typeface="Bernard MT Condensed" pitchFamily="18" charset="0"/>
              </a:rPr>
              <a:t>Thanks </a:t>
            </a:r>
            <a:r>
              <a:rPr lang="en-US" altLang="zh-CN" dirty="0" smtClean="0">
                <a:latin typeface="Bernard MT Condensed" pitchFamily="18" charset="0"/>
                <a:sym typeface="Wingdings" pitchFamily="2" charset="2"/>
              </a:rPr>
              <a:t></a:t>
            </a:r>
            <a:endParaRPr lang="zh-CN" altLang="en-US" dirty="0"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6089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7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2420888"/>
            <a:ext cx="9144000" cy="423171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5536" y="260647"/>
            <a:ext cx="8206680" cy="2160241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Coalition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139952" y="5085184"/>
            <a:ext cx="2699498" cy="1486976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v.s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95536" y="3212976"/>
            <a:ext cx="1800200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9625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47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79512" y="4581128"/>
            <a:ext cx="7992888" cy="209066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Saddam Hussein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621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3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540"/>
    </mc:Choice>
    <mc:Fallback>
      <p:transition spd="slow" advClick="0" advTm="6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3" y="625236"/>
            <a:ext cx="4377659" cy="5756092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60765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31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200"/>
    </mc:Choice>
    <mc:Fallback>
      <p:transition spd="slow" advClick="0" advTm="4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66339" y="4604111"/>
            <a:ext cx="8748464" cy="2090663"/>
          </a:xfrm>
          <a:prstGeom prst="rect">
            <a:avLst/>
          </a:prstGeom>
          <a:solidFill>
            <a:srgbClr val="FFFFFF">
              <a:alpha val="36863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Not always funny…</a:t>
            </a:r>
            <a:endParaRPr lang="zh-CN" altLang="en-US" sz="9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6339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9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770"/>
    </mc:Choice>
    <mc:Fallback>
      <p:transition spd="slow" advClick="0" advTm="6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6961</TotalTime>
  <Words>206</Words>
  <Application>Microsoft Office PowerPoint</Application>
  <PresentationFormat>On-screen Show (4:3)</PresentationFormat>
  <Paragraphs>59</Paragraphs>
  <Slides>53</Slides>
  <Notes>0</Notes>
  <HiddenSlides>0</HiddenSlides>
  <MMClips>54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Causes of the Gulf War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Iraq =</vt:lpstr>
      <vt:lpstr>PowerPoint Presentation</vt:lpstr>
      <vt:lpstr>PowerPoint Presentation</vt:lpstr>
      <vt:lpstr>PowerPoint Presentation</vt:lpstr>
      <vt:lpstr>Iraq =</vt:lpstr>
      <vt:lpstr>PowerPoint Presentation</vt:lpstr>
      <vt:lpstr>PowerPoint Presentation</vt:lpstr>
      <vt:lpstr>PowerPoint Presentation</vt:lpstr>
      <vt:lpstr>Iraq =</vt:lpstr>
      <vt:lpstr>PowerPoint Presentation</vt:lpstr>
      <vt:lpstr>Iraq =</vt:lpstr>
      <vt:lpstr>USA + UK=</vt:lpstr>
      <vt:lpstr>20%</vt:lpstr>
      <vt:lpstr>PowerPoint Presentation</vt:lpstr>
      <vt:lpstr>PowerPoint Presentation</vt:lpstr>
      <vt:lpstr>PowerPoint Presentation</vt:lpstr>
      <vt:lpstr>Iraq =</vt:lpstr>
      <vt:lpstr>PowerPoint Presentation</vt:lpstr>
      <vt:lpstr>PowerPoint Presentation</vt:lpstr>
      <vt:lpstr>After</vt:lpstr>
      <vt:lpstr>After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Gulf War</dc:title>
  <dc:creator>user</dc:creator>
  <cp:lastModifiedBy>user</cp:lastModifiedBy>
  <cp:revision>102</cp:revision>
  <dcterms:created xsi:type="dcterms:W3CDTF">2012-10-16T10:08:08Z</dcterms:created>
  <dcterms:modified xsi:type="dcterms:W3CDTF">2013-01-22T09:34:44Z</dcterms:modified>
</cp:coreProperties>
</file>